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1" r:id="rId6"/>
    <p:sldId id="269" r:id="rId7"/>
    <p:sldId id="266" r:id="rId8"/>
    <p:sldId id="262" r:id="rId9"/>
    <p:sldId id="263" r:id="rId10"/>
    <p:sldId id="268" r:id="rId11"/>
    <p:sldId id="267" r:id="rId12"/>
    <p:sldId id="265" r:id="rId13"/>
    <p:sldId id="264" r:id="rId14"/>
    <p:sldId id="270" r:id="rId15"/>
    <p:sldId id="260" r:id="rId16"/>
  </p:sldIdLst>
  <p:sldSz cx="12192000" cy="6858000"/>
  <p:notesSz cx="6858000" cy="9144000"/>
  <p:embeddedFontLs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" panose="020B0604020202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2E"/>
    <a:srgbClr val="00A9C9"/>
    <a:srgbClr val="113E76"/>
    <a:srgbClr val="372A71"/>
    <a:srgbClr val="330072"/>
    <a:srgbClr val="003087"/>
    <a:srgbClr val="991F21"/>
    <a:srgbClr val="EBEBE8"/>
    <a:srgbClr val="0C415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0713" autoAdjust="0"/>
    <p:restoredTop sz="96866" autoAdjust="0"/>
  </p:normalViewPr>
  <p:slideViewPr>
    <p:cSldViewPr snapToObjects="1">
      <p:cViewPr varScale="1">
        <p:scale>
          <a:sx n="115" d="100"/>
          <a:sy n="115" d="100"/>
        </p:scale>
        <p:origin x="102" y="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6" y="4603801"/>
            <a:ext cx="8663301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06467" y="4796374"/>
            <a:ext cx="2129750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Booth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797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03" y="1256506"/>
            <a:ext cx="3838575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2" y="1047396"/>
            <a:ext cx="6805222" cy="53288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269" y="3225338"/>
            <a:ext cx="366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The above percentages are the predictive accuracy of the three models with the data accumulated at the different stages of a post mortem. The numbers are derived from the mean of 5 runs using different random seeds for each run.</a:t>
            </a:r>
          </a:p>
        </p:txBody>
      </p:sp>
      <p:sp>
        <p:nvSpPr>
          <p:cNvPr id="9" name="Right Arrow 8"/>
          <p:cNvSpPr/>
          <p:nvPr/>
        </p:nvSpPr>
        <p:spPr>
          <a:xfrm rot="16200000">
            <a:off x="2289499" y="2541791"/>
            <a:ext cx="483451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8269" y="4488873"/>
            <a:ext cx="36659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The heat map shows the change in feature importance as additional features are added at each stage of the post mortem as determined by the three models. 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52678" y="4546639"/>
            <a:ext cx="734464" cy="484632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project clearly shows the value of collecting clinical procedural data which can then be modelled </a:t>
            </a:r>
            <a:r>
              <a:rPr lang="en-GB" dirty="0" smtClean="0"/>
              <a:t>using </a:t>
            </a:r>
            <a:r>
              <a:rPr lang="en-GB" dirty="0"/>
              <a:t>machine learning techniques to inform clinical practice.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Areas of future work</a:t>
            </a:r>
          </a:p>
          <a:p>
            <a:pPr lvl="1"/>
            <a:r>
              <a:rPr lang="en-GB" dirty="0" smtClean="0"/>
              <a:t>Improved normalisation of numeric variables</a:t>
            </a:r>
          </a:p>
          <a:p>
            <a:pPr lvl="1"/>
            <a:r>
              <a:rPr lang="en-GB" dirty="0" smtClean="0"/>
              <a:t>Dealing with missing values NB gestational age at birth had to be dropped due to the number of missing values.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POWERED BY </a:t>
            </a:r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ANALYTIXAGILITY</a:t>
            </a:r>
            <a:endParaRPr lang="en-US" sz="1000" b="0" i="0" kern="1200" spc="40" dirty="0">
              <a:solidFill>
                <a:schemeClr val="bg1"/>
              </a:solidFill>
              <a:effectLst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GB" dirty="0" smtClean="0"/>
          </a:p>
          <a:p>
            <a:pPr lvl="0"/>
            <a:r>
              <a:rPr lang="en-GB" dirty="0" smtClean="0"/>
              <a:t>To </a:t>
            </a:r>
            <a:r>
              <a:rPr lang="en-GB" dirty="0"/>
              <a:t>develop a routine to extract data from the existing Post-mortem Research Database into an entity attribute value schema that will make the data more readily available for data analytics.</a:t>
            </a:r>
            <a:br>
              <a:rPr lang="en-GB" dirty="0"/>
            </a:b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GB" dirty="0"/>
              <a:t>To apply the Decision Tree Analytical method to the extracted data to develop operational strategies that can be applied to paediatric post-mortems to prioritise which data is required to achieve the target of </a:t>
            </a:r>
            <a:r>
              <a:rPr lang="en-GB" dirty="0" smtClean="0"/>
              <a:t>determining </a:t>
            </a:r>
            <a:r>
              <a:rPr lang="en-GB" dirty="0"/>
              <a:t>the cause of death.</a:t>
            </a:r>
            <a:br>
              <a:rPr lang="en-GB" dirty="0"/>
            </a:b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GB" dirty="0"/>
              <a:t>To investigate ensemble strategies, specifically Random Forests and Gradient Boosting to see how these techniques can improve on the basic Decision Tree method.</a:t>
            </a:r>
            <a:br>
              <a:rPr lang="en-GB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z="1800" dirty="0"/>
              <a:t>Reproducible results - Develop Project pipeline</a:t>
            </a:r>
          </a:p>
          <a:p>
            <a:pPr lvl="1"/>
            <a:r>
              <a:rPr lang="en-GB" sz="1800" dirty="0"/>
              <a:t>PM Research Database =&gt; EAV Schema =&gt; Summary and Study based Attributes =&gt; RDV production =&gt; RDV Adjustments =&gt; Run models =&gt; review results</a:t>
            </a:r>
          </a:p>
          <a:p>
            <a:pPr lvl="0"/>
            <a:r>
              <a:rPr lang="en-GB" sz="1800" dirty="0"/>
              <a:t>Python</a:t>
            </a:r>
          </a:p>
          <a:p>
            <a:pPr lvl="1"/>
            <a:r>
              <a:rPr lang="en-GB" sz="1800" dirty="0"/>
              <a:t>Data </a:t>
            </a:r>
            <a:r>
              <a:rPr lang="en-GB" sz="1800" dirty="0" smtClean="0"/>
              <a:t>Engineering</a:t>
            </a:r>
            <a:endParaRPr lang="en-GB" sz="1800" dirty="0"/>
          </a:p>
          <a:p>
            <a:pPr lvl="1"/>
            <a:r>
              <a:rPr lang="en-GB" sz="1800" dirty="0" err="1"/>
              <a:t>PyCharm</a:t>
            </a:r>
            <a:r>
              <a:rPr lang="en-GB" sz="1800" dirty="0"/>
              <a:t> IDE</a:t>
            </a:r>
          </a:p>
          <a:p>
            <a:pPr lvl="1"/>
            <a:r>
              <a:rPr lang="en-GB" sz="1800" dirty="0"/>
              <a:t>Testing and Profiling</a:t>
            </a:r>
          </a:p>
          <a:p>
            <a:pPr lvl="0"/>
            <a:r>
              <a:rPr lang="en-GB" sz="1800" dirty="0" smtClean="0"/>
              <a:t>R</a:t>
            </a:r>
            <a:endParaRPr lang="en-GB" sz="1800" dirty="0"/>
          </a:p>
          <a:p>
            <a:pPr lvl="1"/>
            <a:r>
              <a:rPr lang="en-GB" sz="1800" dirty="0"/>
              <a:t>Analytics and visualisation</a:t>
            </a:r>
          </a:p>
          <a:p>
            <a:pPr lvl="1"/>
            <a:r>
              <a:rPr lang="en-GB" sz="1800" dirty="0"/>
              <a:t>Models evolved through three stages</a:t>
            </a:r>
          </a:p>
          <a:p>
            <a:pPr lvl="2"/>
            <a:r>
              <a:rPr lang="en-GB" sz="1800" dirty="0"/>
              <a:t>Individual model</a:t>
            </a:r>
          </a:p>
          <a:p>
            <a:pPr lvl="2"/>
            <a:r>
              <a:rPr lang="en-GB" sz="1800" dirty="0"/>
              <a:t>Model run for all PM stages</a:t>
            </a:r>
          </a:p>
          <a:p>
            <a:pPr lvl="2"/>
            <a:r>
              <a:rPr lang="en-GB" sz="1800" dirty="0"/>
              <a:t>Model as a function called with multiple random keys.</a:t>
            </a:r>
          </a:p>
          <a:p>
            <a:r>
              <a:rPr lang="en-GB" sz="1800" dirty="0"/>
              <a:t>Use of GIT </a:t>
            </a:r>
            <a:r>
              <a:rPr lang="en-GB" sz="1800" dirty="0" smtClean="0"/>
              <a:t>Hub for version control on all documents.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2777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02A4867-0D16-4A30-B169-FAE795B0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23" y="1556792"/>
            <a:ext cx="6698421" cy="47958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 and EAV Shema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2FB858-4BF1-4461-9CB9-372FE3A9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569154"/>
            <a:ext cx="4745374" cy="3155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60AFED-7B04-456B-9784-0E6CBFB48DAA}"/>
              </a:ext>
            </a:extLst>
          </p:cNvPr>
          <p:cNvSpPr txBox="1"/>
          <p:nvPr/>
        </p:nvSpPr>
        <p:spPr>
          <a:xfrm>
            <a:off x="7176120" y="4953218"/>
            <a:ext cx="46733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Please note that the source schema does not include the </a:t>
            </a:r>
            <a:r>
              <a:rPr lang="en-US" sz="1100" dirty="0" smtClean="0"/>
              <a:t>134</a:t>
            </a:r>
            <a:r>
              <a:rPr lang="en-US" sz="1100" dirty="0" smtClean="0"/>
              <a:t> </a:t>
            </a:r>
            <a:r>
              <a:rPr lang="en-US" sz="1100" dirty="0"/>
              <a:t>subsidiary look up tables where as the HAS schema is complete and the </a:t>
            </a:r>
            <a:r>
              <a:rPr lang="en-US" sz="1100" dirty="0" err="1"/>
              <a:t>ha_concepts</a:t>
            </a:r>
            <a:r>
              <a:rPr lang="en-US" sz="1100" dirty="0"/>
              <a:t> table is shown twice for clarity.</a:t>
            </a:r>
            <a:endParaRPr lang="en-GB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360219" y="1196752"/>
            <a:ext cx="4279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Original Post Mortem Research Database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4112" y="1261377"/>
            <a:ext cx="3703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Health Analytics – Event Attribute Value Schema</a:t>
            </a:r>
            <a:endParaRPr lang="en-GB" sz="1400" dirty="0"/>
          </a:p>
        </p:txBody>
      </p:sp>
      <p:sp>
        <p:nvSpPr>
          <p:cNvPr id="6" name="Right Arrow 5"/>
          <p:cNvSpPr/>
          <p:nvPr/>
        </p:nvSpPr>
        <p:spPr>
          <a:xfrm>
            <a:off x="6045636" y="1306769"/>
            <a:ext cx="978408" cy="250023"/>
          </a:xfrm>
          <a:prstGeom prst="rightArrow">
            <a:avLst/>
          </a:prstGeom>
          <a:solidFill>
            <a:srgbClr val="4A96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4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Complete Data Set </a:t>
            </a:r>
            <a:r>
              <a:rPr lang="en-US" dirty="0" err="1" smtClean="0"/>
              <a:t>Visualisations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29" y="970967"/>
            <a:ext cx="7587216" cy="5410361"/>
          </a:xfrm>
        </p:spPr>
      </p:pic>
    </p:spTree>
    <p:extLst>
      <p:ext uri="{BB962C8B-B14F-4D97-AF65-F5344CB8AC3E}">
        <p14:creationId xmlns:p14="http://schemas.microsoft.com/office/powerpoint/2010/main" val="33564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9" y="970966"/>
            <a:ext cx="7486236" cy="53383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Selected data for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4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9" y="1522233"/>
            <a:ext cx="3935581" cy="21429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565389"/>
            <a:ext cx="4680520" cy="462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9" y="4725144"/>
            <a:ext cx="6167829" cy="146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359" y="1196752"/>
            <a:ext cx="2048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Original research data set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95359" y="4077072"/>
            <a:ext cx="6167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Adjusted research data set with one-hot encoding applied to categorical variables and normalisation to numeric variables.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434274" y="1196752"/>
            <a:ext cx="4452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Linear regression on numeric variables split by age and sex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508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970967"/>
            <a:ext cx="2567429" cy="25674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Decision Tree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52" y="967345"/>
            <a:ext cx="3605512" cy="2571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3538396"/>
            <a:ext cx="2586933" cy="2586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43" y="3645024"/>
            <a:ext cx="3599721" cy="2566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68" y="1658407"/>
            <a:ext cx="5571862" cy="39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4" y="1072925"/>
            <a:ext cx="3724991" cy="265625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Comparing models with different random seeds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3795891"/>
            <a:ext cx="3719556" cy="265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72925"/>
            <a:ext cx="7390605" cy="52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Etemplate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 Slide Templates" id="{B7E3DD07-4167-4A5A-BBDC-C731199A1C39}" vid="{118E774E-35E7-4DB0-85AF-AB2A0E648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18DA79B345F42A60D0D21AFC85D5D" ma:contentTypeVersion="8" ma:contentTypeDescription="Create a new document." ma:contentTypeScope="" ma:versionID="c9f958584656585133256e26ca0f9530">
  <xsd:schema xmlns:xsd="http://www.w3.org/2001/XMLSchema" xmlns:xs="http://www.w3.org/2001/XMLSchema" xmlns:p="http://schemas.microsoft.com/office/2006/metadata/properties" xmlns:ns2="81625d4c-a423-47e1-8776-f273f3ef7ce0" xmlns:ns3="f65a858f-9232-4c30-99ad-efa6d065501a" targetNamespace="http://schemas.microsoft.com/office/2006/metadata/properties" ma:root="true" ma:fieldsID="27de83e10b3173ad0d7cd6da0d68e907" ns2:_="" ns3:_="">
    <xsd:import namespace="81625d4c-a423-47e1-8776-f273f3ef7ce0"/>
    <xsd:import namespace="f65a858f-9232-4c30-99ad-efa6d06550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5d4c-a423-47e1-8776-f273f3ef7c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858f-9232-4c30-99ad-efa6d0655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F8C988-E14E-4924-87D5-7AD31F4A5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5d4c-a423-47e1-8776-f273f3ef7ce0"/>
    <ds:schemaRef ds:uri="f65a858f-9232-4c30-99ad-efa6d06550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712D72-1550-4F86-9277-A7203A227857}">
  <ds:schemaRefs>
    <ds:schemaRef ds:uri="f65a858f-9232-4c30-99ad-efa6d065501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1625d4c-a423-47e1-8776-f273f3ef7ce0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Project_presentation_20190823</Template>
  <TotalTime>422</TotalTime>
  <Words>357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Montserrat</vt:lpstr>
      <vt:lpstr>Calibri</vt:lpstr>
      <vt:lpstr>Helvetica</vt:lpstr>
      <vt:lpstr>DREtemplate</vt:lpstr>
      <vt:lpstr>MSc Project Presentation</vt:lpstr>
      <vt:lpstr>Aims</vt:lpstr>
      <vt:lpstr>Methods</vt:lpstr>
      <vt:lpstr>Source Data and EAV Shema</vt:lpstr>
      <vt:lpstr>Data – Complete Data Set Visualisations</vt:lpstr>
      <vt:lpstr>Data – Selected data for Study</vt:lpstr>
      <vt:lpstr>Data Wrangling</vt:lpstr>
      <vt:lpstr>Analysis – Decision Tree Model</vt:lpstr>
      <vt:lpstr>Analysis – Comparing models with different random seeds</vt:lpstr>
      <vt:lpstr>Results</vt:lpstr>
      <vt:lpstr>Conclusions and Future Work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Project Presentation</dc:title>
  <dc:creator>John Booth</dc:creator>
  <cp:lastModifiedBy>John Booth</cp:lastModifiedBy>
  <cp:revision>18</cp:revision>
  <dcterms:created xsi:type="dcterms:W3CDTF">2019-08-20T11:46:12Z</dcterms:created>
  <dcterms:modified xsi:type="dcterms:W3CDTF">2019-08-21T20:01:50Z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0x01010098E18DA79B345F42A60D0D21AFC85D5D</vt:lpwstr>
  </property>
</Properties>
</file>